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2309018" y="-251618"/>
            <a:ext cx="4525964" cy="8229601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6" cy="20574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541337" y="190500"/>
            <a:ext cx="5851526" cy="6019800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31800" indent="-406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31800" indent="762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31800" indent="558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31800" indent="1041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31800" indent="1498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/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indent="-406400">
              <a:spcBef>
                <a:spcPts val="500"/>
              </a:spcBef>
              <a:buSzPts val="2800"/>
              <a:defRPr sz="2800"/>
            </a:lvl1pPr>
            <a:lvl2pPr marL="977900" indent="-444500">
              <a:spcBef>
                <a:spcPts val="500"/>
              </a:spcBef>
              <a:buSzPts val="2800"/>
              <a:defRPr sz="2800"/>
            </a:lvl2pPr>
            <a:lvl3pPr marL="1513839" indent="-497839">
              <a:spcBef>
                <a:spcPts val="500"/>
              </a:spcBef>
              <a:buSzPts val="2800"/>
              <a:defRPr sz="2800"/>
            </a:lvl3pPr>
            <a:lvl4pPr marL="2019300" indent="-533400">
              <a:spcBef>
                <a:spcPts val="500"/>
              </a:spcBef>
              <a:buSzPts val="2800"/>
              <a:defRPr sz="2800"/>
            </a:lvl4pPr>
            <a:lvl5pPr marL="2476500" indent="-533400">
              <a:spcBef>
                <a:spcPts val="500"/>
              </a:spcBef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Google Shape;36;p32"/>
          <p:cNvSpPr txBox="1">
            <a:spLocks noGrp="1"/>
          </p:cNvSpPr>
          <p:nvPr>
            <p:ph type="body" sz="quarter" idx="2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indent="-406400">
              <a:spcBef>
                <a:spcPts val="500"/>
              </a:spcBef>
              <a:buSzPts val="2800"/>
              <a:defRPr sz="2800"/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 b="1"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 b="1"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 b="1"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 b="1"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Google Shape;43;p33"/>
          <p:cNvSpPr txBox="1">
            <a:spLocks noGrp="1"/>
          </p:cNvSpPr>
          <p:nvPr>
            <p:ph type="body" sz="quarter" idx="2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sp>
        <p:nvSpPr>
          <p:cNvPr id="58" name="Google Shape;44;p33"/>
          <p:cNvSpPr txBox="1">
            <a:spLocks noGrp="1"/>
          </p:cNvSpPr>
          <p:nvPr>
            <p:ph type="body" sz="quarter" idx="22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Google Shape;45;p33"/>
          <p:cNvSpPr txBox="1">
            <a:spLocks noGrp="1"/>
          </p:cNvSpPr>
          <p:nvPr>
            <p:ph type="body" sz="quarter" idx="2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Google Shape;57;p35"/>
          <p:cNvSpPr txBox="1">
            <a:spLocks noGrp="1"/>
          </p:cNvSpPr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228600" indent="0">
              <a:spcBef>
                <a:spcPts val="2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6" name="Google Shape;63;p36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228600" indent="457200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228600" indent="914400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228600" indent="1371600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228600" indent="1828800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2457" marR="0" indent="-4644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498600" marR="0" indent="-508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21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3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565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137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709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281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"/>
          <p:cNvSpPr/>
          <p:nvPr/>
        </p:nvSpPr>
        <p:spPr>
          <a:xfrm>
            <a:off x="3834867" y="3580767"/>
            <a:ext cx="10618266" cy="53179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Google Shape;85;p1"/>
          <p:cNvSpPr/>
          <p:nvPr/>
        </p:nvSpPr>
        <p:spPr>
          <a:xfrm>
            <a:off x="-2753765" y="-6512805"/>
            <a:ext cx="14628364" cy="100935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90;p2"/>
          <p:cNvSpPr/>
          <p:nvPr/>
        </p:nvSpPr>
        <p:spPr>
          <a:xfrm>
            <a:off x="890806" y="1966742"/>
            <a:ext cx="946915" cy="156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9" h="21250" extrusionOk="0">
                <a:moveTo>
                  <a:pt x="20433" y="11896"/>
                </a:moveTo>
                <a:lnTo>
                  <a:pt x="5793" y="20726"/>
                </a:lnTo>
                <a:cubicBezTo>
                  <a:pt x="4628" y="21424"/>
                  <a:pt x="2739" y="21424"/>
                  <a:pt x="1572" y="20726"/>
                </a:cubicBezTo>
                <a:lnTo>
                  <a:pt x="0" y="19777"/>
                </a:lnTo>
                <a:lnTo>
                  <a:pt x="13059" y="11896"/>
                </a:lnTo>
                <a:cubicBezTo>
                  <a:pt x="14224" y="11193"/>
                  <a:pt x="14224" y="10053"/>
                  <a:pt x="13059" y="9351"/>
                </a:cubicBezTo>
                <a:lnTo>
                  <a:pt x="0" y="1476"/>
                </a:lnTo>
                <a:lnTo>
                  <a:pt x="1574" y="526"/>
                </a:lnTo>
                <a:cubicBezTo>
                  <a:pt x="2739" y="-176"/>
                  <a:pt x="4628" y="-176"/>
                  <a:pt x="5794" y="526"/>
                </a:cubicBezTo>
                <a:lnTo>
                  <a:pt x="20435" y="9351"/>
                </a:lnTo>
                <a:cubicBezTo>
                  <a:pt x="21600" y="10053"/>
                  <a:pt x="21600" y="11193"/>
                  <a:pt x="20435" y="11896"/>
                </a:cubicBezTo>
                <a:close/>
              </a:path>
            </a:pathLst>
          </a:custGeom>
          <a:solidFill>
            <a:srgbClr val="B98E1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9" name="Google Shape;91;p2"/>
          <p:cNvSpPr/>
          <p:nvPr/>
        </p:nvSpPr>
        <p:spPr>
          <a:xfrm>
            <a:off x="1004722" y="2496422"/>
            <a:ext cx="275150" cy="506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6" h="19939" extrusionOk="0">
                <a:moveTo>
                  <a:pt x="16945" y="5483"/>
                </a:moveTo>
                <a:lnTo>
                  <a:pt x="7996" y="734"/>
                </a:lnTo>
                <a:cubicBezTo>
                  <a:pt x="5048" y="-830"/>
                  <a:pt x="0" y="271"/>
                  <a:pt x="0" y="2489"/>
                </a:cubicBezTo>
                <a:lnTo>
                  <a:pt x="0" y="17451"/>
                </a:lnTo>
                <a:cubicBezTo>
                  <a:pt x="0" y="19669"/>
                  <a:pt x="5048" y="20770"/>
                  <a:pt x="7996" y="19206"/>
                </a:cubicBezTo>
                <a:lnTo>
                  <a:pt x="16945" y="14460"/>
                </a:lnTo>
                <a:cubicBezTo>
                  <a:pt x="21600" y="11975"/>
                  <a:pt x="21600" y="7955"/>
                  <a:pt x="16945" y="5483"/>
                </a:cubicBezTo>
                <a:close/>
              </a:path>
            </a:pathLst>
          </a:custGeom>
          <a:solidFill>
            <a:srgbClr val="B98E1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0" name="Google Shape;92;p2"/>
          <p:cNvSpPr/>
          <p:nvPr/>
        </p:nvSpPr>
        <p:spPr>
          <a:xfrm>
            <a:off x="1253180" y="2110619"/>
            <a:ext cx="4838384" cy="127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2" y="0"/>
                </a:moveTo>
                <a:lnTo>
                  <a:pt x="0" y="0"/>
                </a:lnTo>
                <a:lnTo>
                  <a:pt x="2435" y="9215"/>
                </a:lnTo>
                <a:cubicBezTo>
                  <a:pt x="2550" y="9650"/>
                  <a:pt x="2609" y="10226"/>
                  <a:pt x="2609" y="10800"/>
                </a:cubicBezTo>
                <a:cubicBezTo>
                  <a:pt x="2609" y="11374"/>
                  <a:pt x="2552" y="11944"/>
                  <a:pt x="2435" y="12385"/>
                </a:cubicBezTo>
                <a:lnTo>
                  <a:pt x="2" y="21600"/>
                </a:lnTo>
                <a:lnTo>
                  <a:pt x="18790" y="21600"/>
                </a:lnTo>
                <a:lnTo>
                  <a:pt x="21600" y="10800"/>
                </a:lnTo>
                <a:lnTo>
                  <a:pt x="18792" y="0"/>
                </a:lnTo>
                <a:close/>
              </a:path>
            </a:pathLst>
          </a:custGeom>
          <a:solidFill>
            <a:srgbClr val="B98E19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1" name="Google Shape;93;p2"/>
          <p:cNvSpPr/>
          <p:nvPr/>
        </p:nvSpPr>
        <p:spPr>
          <a:xfrm>
            <a:off x="1934946" y="2290320"/>
            <a:ext cx="687809" cy="8188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Google Shape;94;p2"/>
          <p:cNvSpPr txBox="1"/>
          <p:nvPr/>
        </p:nvSpPr>
        <p:spPr>
          <a:xfrm>
            <a:off x="2737729" y="2170901"/>
            <a:ext cx="2194250" cy="1239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8000"/>
              </a:lnSpc>
              <a:defRPr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守護台灣的</a:t>
            </a:r>
          </a:p>
          <a:p>
            <a:pPr>
              <a:lnSpc>
                <a:spcPct val="138000"/>
              </a:lnSpc>
              <a:defRPr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歐巴桑</a:t>
            </a:r>
          </a:p>
        </p:txBody>
      </p:sp>
      <p:sp>
        <p:nvSpPr>
          <p:cNvPr id="123" name="Google Shape;95;p2"/>
          <p:cNvSpPr txBox="1"/>
          <p:nvPr/>
        </p:nvSpPr>
        <p:spPr>
          <a:xfrm>
            <a:off x="-1" y="2372605"/>
            <a:ext cx="794884" cy="49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38030"/>
              </a:lnSpc>
              <a:defRPr sz="3500">
                <a:solidFill>
                  <a:srgbClr val="231F20"/>
                </a:solidFill>
              </a:defRPr>
            </a:lvl1pPr>
          </a:lstStyle>
          <a:p>
            <a:r>
              <a:t>01</a:t>
            </a:r>
          </a:p>
        </p:txBody>
      </p:sp>
      <p:sp>
        <p:nvSpPr>
          <p:cNvPr id="124" name="Google Shape;96;p2"/>
          <p:cNvSpPr/>
          <p:nvPr/>
        </p:nvSpPr>
        <p:spPr>
          <a:xfrm>
            <a:off x="6384607" y="3516942"/>
            <a:ext cx="946997" cy="156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250" extrusionOk="0">
                <a:moveTo>
                  <a:pt x="868" y="9354"/>
                </a:moveTo>
                <a:lnTo>
                  <a:pt x="15515" y="524"/>
                </a:lnTo>
                <a:cubicBezTo>
                  <a:pt x="16681" y="-174"/>
                  <a:pt x="18570" y="-174"/>
                  <a:pt x="19737" y="524"/>
                </a:cubicBezTo>
                <a:lnTo>
                  <a:pt x="21311" y="1473"/>
                </a:lnTo>
                <a:lnTo>
                  <a:pt x="8246" y="9354"/>
                </a:lnTo>
                <a:cubicBezTo>
                  <a:pt x="7080" y="10057"/>
                  <a:pt x="7080" y="11197"/>
                  <a:pt x="8246" y="11899"/>
                </a:cubicBezTo>
                <a:lnTo>
                  <a:pt x="21311" y="19774"/>
                </a:lnTo>
                <a:lnTo>
                  <a:pt x="19737" y="20724"/>
                </a:lnTo>
                <a:cubicBezTo>
                  <a:pt x="18570" y="21426"/>
                  <a:pt x="16681" y="21426"/>
                  <a:pt x="15515" y="20724"/>
                </a:cubicBezTo>
                <a:lnTo>
                  <a:pt x="868" y="11894"/>
                </a:lnTo>
                <a:cubicBezTo>
                  <a:pt x="-289" y="11192"/>
                  <a:pt x="-289" y="10058"/>
                  <a:pt x="868" y="9354"/>
                </a:cubicBezTo>
                <a:close/>
              </a:path>
            </a:pathLst>
          </a:cu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Google Shape;97;p2"/>
          <p:cNvSpPr/>
          <p:nvPr/>
        </p:nvSpPr>
        <p:spPr>
          <a:xfrm>
            <a:off x="6942402" y="4046704"/>
            <a:ext cx="275459" cy="506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0" h="19940" extrusionOk="0">
                <a:moveTo>
                  <a:pt x="3509" y="14458"/>
                </a:moveTo>
                <a:lnTo>
                  <a:pt x="12445" y="19207"/>
                </a:lnTo>
                <a:cubicBezTo>
                  <a:pt x="15389" y="20770"/>
                  <a:pt x="20430" y="19669"/>
                  <a:pt x="20430" y="17451"/>
                </a:cubicBezTo>
                <a:lnTo>
                  <a:pt x="20430" y="2489"/>
                </a:lnTo>
                <a:cubicBezTo>
                  <a:pt x="20430" y="271"/>
                  <a:pt x="15389" y="-830"/>
                  <a:pt x="12445" y="733"/>
                </a:cubicBezTo>
                <a:lnTo>
                  <a:pt x="3509" y="5482"/>
                </a:lnTo>
                <a:cubicBezTo>
                  <a:pt x="-1170" y="7967"/>
                  <a:pt x="-1170" y="11973"/>
                  <a:pt x="3509" y="14458"/>
                </a:cubicBezTo>
                <a:close/>
              </a:path>
            </a:pathLst>
          </a:cu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6" name="Google Shape;98;p2"/>
          <p:cNvSpPr/>
          <p:nvPr/>
        </p:nvSpPr>
        <p:spPr>
          <a:xfrm>
            <a:off x="2128906" y="3660900"/>
            <a:ext cx="4840618" cy="127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10" y="21600"/>
                </a:moveTo>
                <a:lnTo>
                  <a:pt x="21600" y="21600"/>
                </a:lnTo>
                <a:lnTo>
                  <a:pt x="19165" y="12385"/>
                </a:lnTo>
                <a:cubicBezTo>
                  <a:pt x="19050" y="11950"/>
                  <a:pt x="18991" y="11374"/>
                  <a:pt x="18991" y="10800"/>
                </a:cubicBezTo>
                <a:cubicBezTo>
                  <a:pt x="18991" y="10226"/>
                  <a:pt x="19049" y="9656"/>
                  <a:pt x="19165" y="9215"/>
                </a:cubicBezTo>
                <a:lnTo>
                  <a:pt x="21599" y="0"/>
                </a:lnTo>
                <a:lnTo>
                  <a:pt x="2810" y="0"/>
                </a:lnTo>
                <a:lnTo>
                  <a:pt x="0" y="10793"/>
                </a:lnTo>
                <a:lnTo>
                  <a:pt x="2810" y="21599"/>
                </a:lnTo>
                <a:close/>
              </a:path>
            </a:pathLst>
          </a:cu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Google Shape;99;p2"/>
          <p:cNvSpPr/>
          <p:nvPr/>
        </p:nvSpPr>
        <p:spPr>
          <a:xfrm>
            <a:off x="5470700" y="3751172"/>
            <a:ext cx="1083614" cy="10836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Google Shape;100;p2"/>
          <p:cNvSpPr txBox="1"/>
          <p:nvPr/>
        </p:nvSpPr>
        <p:spPr>
          <a:xfrm>
            <a:off x="7330112" y="3901983"/>
            <a:ext cx="794883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38030"/>
              </a:lnSpc>
              <a:defRPr sz="3500">
                <a:solidFill>
                  <a:srgbClr val="231F20"/>
                </a:solidFill>
              </a:defRPr>
            </a:lvl1pPr>
          </a:lstStyle>
          <a:p>
            <a:r>
              <a:t>02</a:t>
            </a:r>
          </a:p>
        </p:txBody>
      </p:sp>
      <p:sp>
        <p:nvSpPr>
          <p:cNvPr id="129" name="Google Shape;101;p2"/>
          <p:cNvSpPr txBox="1"/>
          <p:nvPr/>
        </p:nvSpPr>
        <p:spPr>
          <a:xfrm>
            <a:off x="2485143" y="3990804"/>
            <a:ext cx="295064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ct val="138027"/>
              </a:lnSpc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歐巴桑的膽識</a:t>
            </a:r>
          </a:p>
        </p:txBody>
      </p:sp>
      <p:sp>
        <p:nvSpPr>
          <p:cNvPr id="130" name="Google Shape;102;p2"/>
          <p:cNvSpPr/>
          <p:nvPr/>
        </p:nvSpPr>
        <p:spPr>
          <a:xfrm>
            <a:off x="5803734" y="5171123"/>
            <a:ext cx="946915" cy="156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9" h="21250" extrusionOk="0">
                <a:moveTo>
                  <a:pt x="20433" y="11896"/>
                </a:moveTo>
                <a:lnTo>
                  <a:pt x="5793" y="20726"/>
                </a:lnTo>
                <a:cubicBezTo>
                  <a:pt x="4628" y="21424"/>
                  <a:pt x="2739" y="21424"/>
                  <a:pt x="1572" y="20726"/>
                </a:cubicBezTo>
                <a:lnTo>
                  <a:pt x="0" y="19777"/>
                </a:lnTo>
                <a:lnTo>
                  <a:pt x="13059" y="11896"/>
                </a:lnTo>
                <a:cubicBezTo>
                  <a:pt x="14224" y="11193"/>
                  <a:pt x="14224" y="10053"/>
                  <a:pt x="13059" y="9351"/>
                </a:cubicBezTo>
                <a:lnTo>
                  <a:pt x="0" y="1476"/>
                </a:lnTo>
                <a:lnTo>
                  <a:pt x="1574" y="526"/>
                </a:lnTo>
                <a:cubicBezTo>
                  <a:pt x="2739" y="-176"/>
                  <a:pt x="4628" y="-176"/>
                  <a:pt x="5794" y="526"/>
                </a:cubicBezTo>
                <a:lnTo>
                  <a:pt x="20435" y="9351"/>
                </a:lnTo>
                <a:cubicBezTo>
                  <a:pt x="21600" y="10053"/>
                  <a:pt x="21600" y="11193"/>
                  <a:pt x="20435" y="11896"/>
                </a:cubicBezTo>
                <a:close/>
              </a:path>
            </a:pathLst>
          </a:cu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1" name="Google Shape;103;p2"/>
          <p:cNvSpPr/>
          <p:nvPr/>
        </p:nvSpPr>
        <p:spPr>
          <a:xfrm>
            <a:off x="5917650" y="5700803"/>
            <a:ext cx="275149" cy="506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6" h="19939" extrusionOk="0">
                <a:moveTo>
                  <a:pt x="16945" y="5483"/>
                </a:moveTo>
                <a:lnTo>
                  <a:pt x="7996" y="734"/>
                </a:lnTo>
                <a:cubicBezTo>
                  <a:pt x="5048" y="-830"/>
                  <a:pt x="0" y="271"/>
                  <a:pt x="0" y="2489"/>
                </a:cubicBezTo>
                <a:lnTo>
                  <a:pt x="0" y="17451"/>
                </a:lnTo>
                <a:cubicBezTo>
                  <a:pt x="0" y="19669"/>
                  <a:pt x="5048" y="20770"/>
                  <a:pt x="7996" y="19206"/>
                </a:cubicBezTo>
                <a:lnTo>
                  <a:pt x="16945" y="14460"/>
                </a:lnTo>
                <a:cubicBezTo>
                  <a:pt x="21600" y="11975"/>
                  <a:pt x="21600" y="7955"/>
                  <a:pt x="16945" y="5483"/>
                </a:cubicBezTo>
                <a:close/>
              </a:path>
            </a:pathLst>
          </a:cu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Google Shape;104;p2"/>
          <p:cNvSpPr/>
          <p:nvPr/>
        </p:nvSpPr>
        <p:spPr>
          <a:xfrm>
            <a:off x="6166108" y="5314999"/>
            <a:ext cx="4838384" cy="127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2" y="0"/>
                </a:moveTo>
                <a:lnTo>
                  <a:pt x="0" y="0"/>
                </a:lnTo>
                <a:lnTo>
                  <a:pt x="2435" y="9215"/>
                </a:lnTo>
                <a:cubicBezTo>
                  <a:pt x="2550" y="9650"/>
                  <a:pt x="2609" y="10226"/>
                  <a:pt x="2609" y="10800"/>
                </a:cubicBezTo>
                <a:cubicBezTo>
                  <a:pt x="2609" y="11374"/>
                  <a:pt x="2552" y="11944"/>
                  <a:pt x="2435" y="12385"/>
                </a:cubicBezTo>
                <a:lnTo>
                  <a:pt x="2" y="21600"/>
                </a:lnTo>
                <a:lnTo>
                  <a:pt x="18790" y="21600"/>
                </a:lnTo>
                <a:lnTo>
                  <a:pt x="21600" y="10800"/>
                </a:lnTo>
                <a:lnTo>
                  <a:pt x="18792" y="0"/>
                </a:lnTo>
                <a:close/>
              </a:path>
            </a:pathLst>
          </a:cu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3" name="Google Shape;105;p2"/>
          <p:cNvSpPr txBox="1"/>
          <p:nvPr/>
        </p:nvSpPr>
        <p:spPr>
          <a:xfrm>
            <a:off x="7658964" y="5636781"/>
            <a:ext cx="295064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38027"/>
              </a:lnSpc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歐巴桑的生路</a:t>
            </a:r>
          </a:p>
        </p:txBody>
      </p:sp>
      <p:sp>
        <p:nvSpPr>
          <p:cNvPr id="134" name="Google Shape;106;p2"/>
          <p:cNvSpPr txBox="1"/>
          <p:nvPr/>
        </p:nvSpPr>
        <p:spPr>
          <a:xfrm>
            <a:off x="4912928" y="5576987"/>
            <a:ext cx="794883" cy="49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38030"/>
              </a:lnSpc>
              <a:defRPr sz="3500">
                <a:solidFill>
                  <a:srgbClr val="231F20"/>
                </a:solidFill>
              </a:defRPr>
            </a:lvl1pPr>
          </a:lstStyle>
          <a:p>
            <a:r>
              <a:t>03</a:t>
            </a:r>
          </a:p>
        </p:txBody>
      </p:sp>
      <p:sp>
        <p:nvSpPr>
          <p:cNvPr id="135" name="Google Shape;107;p2"/>
          <p:cNvSpPr/>
          <p:nvPr/>
        </p:nvSpPr>
        <p:spPr>
          <a:xfrm>
            <a:off x="13399699" y="6721323"/>
            <a:ext cx="946997" cy="1566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1" h="21250" extrusionOk="0">
                <a:moveTo>
                  <a:pt x="868" y="9354"/>
                </a:moveTo>
                <a:lnTo>
                  <a:pt x="15515" y="524"/>
                </a:lnTo>
                <a:cubicBezTo>
                  <a:pt x="16681" y="-174"/>
                  <a:pt x="18570" y="-174"/>
                  <a:pt x="19737" y="524"/>
                </a:cubicBezTo>
                <a:lnTo>
                  <a:pt x="21311" y="1473"/>
                </a:lnTo>
                <a:lnTo>
                  <a:pt x="8246" y="9354"/>
                </a:lnTo>
                <a:cubicBezTo>
                  <a:pt x="7080" y="10057"/>
                  <a:pt x="7080" y="11197"/>
                  <a:pt x="8246" y="11899"/>
                </a:cubicBezTo>
                <a:lnTo>
                  <a:pt x="21311" y="19774"/>
                </a:lnTo>
                <a:lnTo>
                  <a:pt x="19737" y="20724"/>
                </a:lnTo>
                <a:cubicBezTo>
                  <a:pt x="18570" y="21426"/>
                  <a:pt x="16681" y="21426"/>
                  <a:pt x="15515" y="20724"/>
                </a:cubicBezTo>
                <a:lnTo>
                  <a:pt x="868" y="11894"/>
                </a:lnTo>
                <a:cubicBezTo>
                  <a:pt x="-289" y="11192"/>
                  <a:pt x="-289" y="10058"/>
                  <a:pt x="868" y="9354"/>
                </a:cubicBezTo>
                <a:close/>
              </a:path>
            </a:pathLst>
          </a:custGeom>
          <a:solidFill>
            <a:srgbClr val="397D5A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Google Shape;108;p2"/>
          <p:cNvSpPr/>
          <p:nvPr/>
        </p:nvSpPr>
        <p:spPr>
          <a:xfrm>
            <a:off x="13957495" y="7251086"/>
            <a:ext cx="275459" cy="5062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0" h="19940" extrusionOk="0">
                <a:moveTo>
                  <a:pt x="3509" y="14458"/>
                </a:moveTo>
                <a:lnTo>
                  <a:pt x="12445" y="19207"/>
                </a:lnTo>
                <a:cubicBezTo>
                  <a:pt x="15389" y="20770"/>
                  <a:pt x="20430" y="19669"/>
                  <a:pt x="20430" y="17451"/>
                </a:cubicBezTo>
                <a:lnTo>
                  <a:pt x="20430" y="2489"/>
                </a:lnTo>
                <a:cubicBezTo>
                  <a:pt x="20430" y="271"/>
                  <a:pt x="15389" y="-830"/>
                  <a:pt x="12445" y="733"/>
                </a:cubicBezTo>
                <a:lnTo>
                  <a:pt x="3509" y="5482"/>
                </a:lnTo>
                <a:cubicBezTo>
                  <a:pt x="-1170" y="7967"/>
                  <a:pt x="-1170" y="11973"/>
                  <a:pt x="3509" y="14458"/>
                </a:cubicBezTo>
                <a:close/>
              </a:path>
            </a:pathLst>
          </a:custGeom>
          <a:solidFill>
            <a:srgbClr val="397D5A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7" name="Google Shape;109;p2"/>
          <p:cNvSpPr/>
          <p:nvPr/>
        </p:nvSpPr>
        <p:spPr>
          <a:xfrm>
            <a:off x="9144000" y="6865281"/>
            <a:ext cx="4840617" cy="1278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10" y="21600"/>
                </a:moveTo>
                <a:lnTo>
                  <a:pt x="21600" y="21600"/>
                </a:lnTo>
                <a:lnTo>
                  <a:pt x="19165" y="12385"/>
                </a:lnTo>
                <a:cubicBezTo>
                  <a:pt x="19050" y="11950"/>
                  <a:pt x="18991" y="11374"/>
                  <a:pt x="18991" y="10800"/>
                </a:cubicBezTo>
                <a:cubicBezTo>
                  <a:pt x="18991" y="10226"/>
                  <a:pt x="19049" y="9656"/>
                  <a:pt x="19165" y="9215"/>
                </a:cubicBezTo>
                <a:lnTo>
                  <a:pt x="21599" y="0"/>
                </a:lnTo>
                <a:lnTo>
                  <a:pt x="2810" y="0"/>
                </a:lnTo>
                <a:lnTo>
                  <a:pt x="0" y="10793"/>
                </a:lnTo>
                <a:lnTo>
                  <a:pt x="2810" y="21599"/>
                </a:lnTo>
                <a:close/>
              </a:path>
            </a:pathLst>
          </a:cu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8" name="Google Shape;110;p2"/>
          <p:cNvSpPr/>
          <p:nvPr/>
        </p:nvSpPr>
        <p:spPr>
          <a:xfrm>
            <a:off x="6369665" y="5235468"/>
            <a:ext cx="1409915" cy="14069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111;p2"/>
          <p:cNvSpPr txBox="1"/>
          <p:nvPr/>
        </p:nvSpPr>
        <p:spPr>
          <a:xfrm>
            <a:off x="14345205" y="7106363"/>
            <a:ext cx="794883" cy="49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38030"/>
              </a:lnSpc>
              <a:defRPr sz="3500">
                <a:solidFill>
                  <a:srgbClr val="231F20"/>
                </a:solidFill>
              </a:defRPr>
            </a:lvl1pPr>
          </a:lstStyle>
          <a:p>
            <a:r>
              <a:t>04</a:t>
            </a:r>
          </a:p>
        </p:txBody>
      </p:sp>
      <p:sp>
        <p:nvSpPr>
          <p:cNvPr id="140" name="Google Shape;112;p2"/>
          <p:cNvSpPr txBox="1"/>
          <p:nvPr/>
        </p:nvSpPr>
        <p:spPr>
          <a:xfrm>
            <a:off x="9658436" y="7173038"/>
            <a:ext cx="295064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ct val="138027"/>
              </a:lnSpc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歐巴桑的資源</a:t>
            </a:r>
          </a:p>
        </p:txBody>
      </p:sp>
      <p:sp>
        <p:nvSpPr>
          <p:cNvPr id="141" name="Google Shape;113;p2"/>
          <p:cNvSpPr/>
          <p:nvPr/>
        </p:nvSpPr>
        <p:spPr>
          <a:xfrm>
            <a:off x="12271670" y="6167015"/>
            <a:ext cx="1950245" cy="194618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grpSp>
        <p:nvGrpSpPr>
          <p:cNvPr id="148" name="Google Shape;114;p2"/>
          <p:cNvGrpSpPr/>
          <p:nvPr/>
        </p:nvGrpSpPr>
        <p:grpSpPr>
          <a:xfrm>
            <a:off x="11744728" y="8483200"/>
            <a:ext cx="6091564" cy="1566049"/>
            <a:chOff x="0" y="0"/>
            <a:chExt cx="6091563" cy="1566048"/>
          </a:xfrm>
        </p:grpSpPr>
        <p:sp>
          <p:nvSpPr>
            <p:cNvPr id="142" name="Google Shape;115;p2"/>
            <p:cNvSpPr/>
            <p:nvPr/>
          </p:nvSpPr>
          <p:spPr>
            <a:xfrm>
              <a:off x="890807" y="0"/>
              <a:ext cx="946914" cy="156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50" extrusionOk="0">
                  <a:moveTo>
                    <a:pt x="20433" y="11896"/>
                  </a:moveTo>
                  <a:lnTo>
                    <a:pt x="5793" y="20726"/>
                  </a:lnTo>
                  <a:cubicBezTo>
                    <a:pt x="4628" y="21424"/>
                    <a:pt x="2739" y="21424"/>
                    <a:pt x="1572" y="20726"/>
                  </a:cubicBezTo>
                  <a:lnTo>
                    <a:pt x="0" y="19777"/>
                  </a:lnTo>
                  <a:lnTo>
                    <a:pt x="13059" y="11896"/>
                  </a:lnTo>
                  <a:cubicBezTo>
                    <a:pt x="14224" y="11193"/>
                    <a:pt x="14224" y="10053"/>
                    <a:pt x="13059" y="9351"/>
                  </a:cubicBezTo>
                  <a:lnTo>
                    <a:pt x="0" y="1476"/>
                  </a:lnTo>
                  <a:lnTo>
                    <a:pt x="1574" y="526"/>
                  </a:lnTo>
                  <a:cubicBezTo>
                    <a:pt x="2739" y="-176"/>
                    <a:pt x="4628" y="-176"/>
                    <a:pt x="5794" y="526"/>
                  </a:cubicBezTo>
                  <a:lnTo>
                    <a:pt x="20435" y="9351"/>
                  </a:lnTo>
                  <a:cubicBezTo>
                    <a:pt x="21600" y="10053"/>
                    <a:pt x="21600" y="11193"/>
                    <a:pt x="20435" y="11896"/>
                  </a:cubicBezTo>
                  <a:close/>
                </a:path>
              </a:pathLst>
            </a:custGeom>
            <a:solidFill>
              <a:srgbClr val="2F7B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3" name="Google Shape;116;p2"/>
            <p:cNvSpPr/>
            <p:nvPr/>
          </p:nvSpPr>
          <p:spPr>
            <a:xfrm>
              <a:off x="1004722" y="529680"/>
              <a:ext cx="275149" cy="50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19939" extrusionOk="0">
                  <a:moveTo>
                    <a:pt x="16945" y="5483"/>
                  </a:moveTo>
                  <a:lnTo>
                    <a:pt x="7996" y="734"/>
                  </a:lnTo>
                  <a:cubicBezTo>
                    <a:pt x="5048" y="-830"/>
                    <a:pt x="0" y="271"/>
                    <a:pt x="0" y="2489"/>
                  </a:cubicBezTo>
                  <a:lnTo>
                    <a:pt x="0" y="17451"/>
                  </a:lnTo>
                  <a:cubicBezTo>
                    <a:pt x="0" y="19669"/>
                    <a:pt x="5048" y="20770"/>
                    <a:pt x="7996" y="19206"/>
                  </a:cubicBezTo>
                  <a:lnTo>
                    <a:pt x="16945" y="14460"/>
                  </a:lnTo>
                  <a:cubicBezTo>
                    <a:pt x="21600" y="11975"/>
                    <a:pt x="21600" y="7955"/>
                    <a:pt x="16945" y="5483"/>
                  </a:cubicBezTo>
                  <a:close/>
                </a:path>
              </a:pathLst>
            </a:custGeom>
            <a:solidFill>
              <a:srgbClr val="2F7B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4" name="Google Shape;117;p2"/>
            <p:cNvSpPr/>
            <p:nvPr/>
          </p:nvSpPr>
          <p:spPr>
            <a:xfrm>
              <a:off x="1253179" y="143876"/>
              <a:ext cx="4838385" cy="127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92" y="0"/>
                  </a:moveTo>
                  <a:lnTo>
                    <a:pt x="0" y="0"/>
                  </a:lnTo>
                  <a:lnTo>
                    <a:pt x="2435" y="9215"/>
                  </a:lnTo>
                  <a:cubicBezTo>
                    <a:pt x="2550" y="9650"/>
                    <a:pt x="2609" y="10226"/>
                    <a:pt x="2609" y="10800"/>
                  </a:cubicBezTo>
                  <a:cubicBezTo>
                    <a:pt x="2609" y="11374"/>
                    <a:pt x="2552" y="11944"/>
                    <a:pt x="2435" y="12385"/>
                  </a:cubicBezTo>
                  <a:lnTo>
                    <a:pt x="2" y="21600"/>
                  </a:lnTo>
                  <a:lnTo>
                    <a:pt x="18790" y="21600"/>
                  </a:lnTo>
                  <a:lnTo>
                    <a:pt x="21600" y="10800"/>
                  </a:lnTo>
                  <a:lnTo>
                    <a:pt x="18792" y="0"/>
                  </a:lnTo>
                  <a:close/>
                </a:path>
              </a:pathLst>
            </a:custGeom>
            <a:solidFill>
              <a:srgbClr val="2F7B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5" name="Google Shape;118;p2"/>
            <p:cNvSpPr/>
            <p:nvPr/>
          </p:nvSpPr>
          <p:spPr>
            <a:xfrm>
              <a:off x="1620334" y="74758"/>
              <a:ext cx="1317032" cy="1317033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Google Shape;119;p2"/>
            <p:cNvSpPr txBox="1"/>
            <p:nvPr/>
          </p:nvSpPr>
          <p:spPr>
            <a:xfrm>
              <a:off x="2746036" y="479947"/>
              <a:ext cx="295064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38027"/>
                </a:lnSpc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與歐巴桑同行</a:t>
              </a:r>
            </a:p>
          </p:txBody>
        </p:sp>
        <p:sp>
          <p:nvSpPr>
            <p:cNvPr id="147" name="Google Shape;120;p2"/>
            <p:cNvSpPr txBox="1"/>
            <p:nvPr/>
          </p:nvSpPr>
          <p:spPr>
            <a:xfrm>
              <a:off x="0" y="436820"/>
              <a:ext cx="794883" cy="493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38030"/>
                </a:lnSpc>
                <a:defRPr sz="3500">
                  <a:solidFill>
                    <a:srgbClr val="231F20"/>
                  </a:solidFill>
                </a:defRPr>
              </a:lvl1pPr>
            </a:lstStyle>
            <a:p>
              <a:r>
                <a:t>05</a:t>
              </a:r>
            </a:p>
          </p:txBody>
        </p:sp>
      </p:grpSp>
      <p:sp>
        <p:nvSpPr>
          <p:cNvPr id="149" name="Google Shape;121;p2"/>
          <p:cNvSpPr/>
          <p:nvPr/>
        </p:nvSpPr>
        <p:spPr>
          <a:xfrm>
            <a:off x="396995" y="760136"/>
            <a:ext cx="515685" cy="5156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Google Shape;122;p2"/>
          <p:cNvSpPr txBox="1"/>
          <p:nvPr/>
        </p:nvSpPr>
        <p:spPr>
          <a:xfrm>
            <a:off x="995300" y="830336"/>
            <a:ext cx="30579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40000"/>
              </a:lnSpc>
              <a:defRPr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概覽</a:t>
            </a:r>
          </a:p>
        </p:txBody>
      </p:sp>
      <p:grpSp>
        <p:nvGrpSpPr>
          <p:cNvPr id="154" name="Google Shape;123;p2"/>
          <p:cNvGrpSpPr/>
          <p:nvPr/>
        </p:nvGrpSpPr>
        <p:grpSpPr>
          <a:xfrm>
            <a:off x="0" y="0"/>
            <a:ext cx="18288000" cy="1473248"/>
            <a:chOff x="0" y="0"/>
            <a:chExt cx="18288000" cy="1473247"/>
          </a:xfrm>
        </p:grpSpPr>
        <p:sp>
          <p:nvSpPr>
            <p:cNvPr id="151" name="Google Shape;124;p2"/>
            <p:cNvSpPr/>
            <p:nvPr/>
          </p:nvSpPr>
          <p:spPr>
            <a:xfrm>
              <a:off x="0" y="0"/>
              <a:ext cx="18288000" cy="1457325"/>
            </a:xfrm>
            <a:prstGeom prst="rect">
              <a:avLst/>
            </a:prstGeom>
            <a:solidFill>
              <a:srgbClr val="2F7B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52" name="Google Shape;125;p2"/>
            <p:cNvSpPr/>
            <p:nvPr/>
          </p:nvSpPr>
          <p:spPr>
            <a:xfrm>
              <a:off x="16326449" y="39297"/>
              <a:ext cx="1961551" cy="1418028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Google Shape;126;p2"/>
            <p:cNvSpPr txBox="1"/>
            <p:nvPr/>
          </p:nvSpPr>
          <p:spPr>
            <a:xfrm>
              <a:off x="12894638" y="1066847"/>
              <a:ext cx="375468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140025"/>
                </a:lnSpc>
                <a:defRPr sz="2300" b="1">
                  <a:solidFill>
                    <a:srgbClr val="EFE5C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千萬要支持、千萬來支持</a:t>
              </a:r>
            </a:p>
          </p:txBody>
        </p:sp>
      </p:grpSp>
      <p:sp>
        <p:nvSpPr>
          <p:cNvPr id="155" name="Google Shape;127;p2"/>
          <p:cNvSpPr/>
          <p:nvPr/>
        </p:nvSpPr>
        <p:spPr>
          <a:xfrm>
            <a:off x="-1637536" y="997003"/>
            <a:ext cx="6016502" cy="1"/>
          </a:xfrm>
          <a:prstGeom prst="line">
            <a:avLst/>
          </a:prstGeom>
          <a:ln w="952500" cap="rnd">
            <a:solidFill>
              <a:srgbClr val="905824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Google Shape;128;p2"/>
          <p:cNvSpPr/>
          <p:nvPr/>
        </p:nvSpPr>
        <p:spPr>
          <a:xfrm>
            <a:off x="549395" y="760136"/>
            <a:ext cx="515685" cy="5156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57" name="Google Shape;129;p2"/>
          <p:cNvSpPr txBox="1"/>
          <p:nvPr/>
        </p:nvSpPr>
        <p:spPr>
          <a:xfrm>
            <a:off x="1147700" y="830336"/>
            <a:ext cx="30579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40000"/>
              </a:lnSpc>
              <a:defRPr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目錄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34;p3"/>
          <p:cNvSpPr/>
          <p:nvPr/>
        </p:nvSpPr>
        <p:spPr>
          <a:xfrm>
            <a:off x="-1" y="1457325"/>
            <a:ext cx="7974856" cy="88296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Google Shape;135;p3"/>
          <p:cNvSpPr txBox="1"/>
          <p:nvPr/>
        </p:nvSpPr>
        <p:spPr>
          <a:xfrm>
            <a:off x="9674784" y="3571402"/>
            <a:ext cx="7315201" cy="149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40011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經濟學人雜誌曾報導：</a:t>
            </a:r>
          </a:p>
          <a:p>
            <a:pPr algn="ctr">
              <a:lnSpc>
                <a:spcPct val="140011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「台灣，處在世界上最危險的地方」</a:t>
            </a:r>
          </a:p>
        </p:txBody>
      </p:sp>
      <p:sp>
        <p:nvSpPr>
          <p:cNvPr id="161" name="Google Shape;136;p3"/>
          <p:cNvSpPr txBox="1"/>
          <p:nvPr/>
        </p:nvSpPr>
        <p:spPr>
          <a:xfrm>
            <a:off x="10360584" y="6937537"/>
            <a:ext cx="5943601" cy="149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40011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歐巴桑說：</a:t>
            </a:r>
          </a:p>
          <a:p>
            <a:pPr algn="ctr">
              <a:lnSpc>
                <a:spcPct val="140011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「那就盡全力守護我們的家」</a:t>
            </a:r>
          </a:p>
        </p:txBody>
      </p:sp>
      <p:sp>
        <p:nvSpPr>
          <p:cNvPr id="162" name="Google Shape;137;p3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3" name="Google Shape;138;p3"/>
          <p:cNvSpPr/>
          <p:nvPr/>
        </p:nvSpPr>
        <p:spPr>
          <a:xfrm>
            <a:off x="16326449" y="0"/>
            <a:ext cx="1961551" cy="1418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Google Shape;139;p3"/>
          <p:cNvSpPr/>
          <p:nvPr/>
        </p:nvSpPr>
        <p:spPr>
          <a:xfrm>
            <a:off x="-1804499" y="981075"/>
            <a:ext cx="6016502" cy="0"/>
          </a:xfrm>
          <a:prstGeom prst="line">
            <a:avLst/>
          </a:prstGeom>
          <a:ln w="952500" cap="rnd">
            <a:solidFill>
              <a:srgbClr val="B98E19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Google Shape;140;p3"/>
          <p:cNvSpPr/>
          <p:nvPr/>
        </p:nvSpPr>
        <p:spPr>
          <a:xfrm>
            <a:off x="244595" y="770857"/>
            <a:ext cx="515685" cy="5156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Google Shape;141;p3"/>
          <p:cNvSpPr txBox="1"/>
          <p:nvPr/>
        </p:nvSpPr>
        <p:spPr>
          <a:xfrm>
            <a:off x="842900" y="841057"/>
            <a:ext cx="30579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40000"/>
              </a:lnSpc>
              <a:defRPr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守護台灣的歐巴桑</a:t>
            </a:r>
          </a:p>
        </p:txBody>
      </p:sp>
      <p:sp>
        <p:nvSpPr>
          <p:cNvPr id="167" name="Google Shape;142;p3"/>
          <p:cNvSpPr txBox="1"/>
          <p:nvPr/>
        </p:nvSpPr>
        <p:spPr>
          <a:xfrm>
            <a:off x="12894639" y="1015644"/>
            <a:ext cx="37546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40025"/>
              </a:lnSpc>
              <a:defRPr sz="2300" b="1">
                <a:solidFill>
                  <a:srgbClr val="EFE5C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千萬要支持、千萬來支持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47;p4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0" name="Google Shape;148;p4"/>
          <p:cNvSpPr/>
          <p:nvPr/>
        </p:nvSpPr>
        <p:spPr>
          <a:xfrm>
            <a:off x="16326449" y="0"/>
            <a:ext cx="1961551" cy="14180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Google Shape;149;p4"/>
          <p:cNvSpPr/>
          <p:nvPr/>
        </p:nvSpPr>
        <p:spPr>
          <a:xfrm>
            <a:off x="-1804499" y="981075"/>
            <a:ext cx="6016502" cy="0"/>
          </a:xfrm>
          <a:prstGeom prst="line">
            <a:avLst/>
          </a:prstGeom>
          <a:ln w="952500" cap="rnd">
            <a:solidFill>
              <a:srgbClr val="B98E19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2" name="Google Shape;150;p4"/>
          <p:cNvSpPr/>
          <p:nvPr/>
        </p:nvSpPr>
        <p:spPr>
          <a:xfrm>
            <a:off x="244595" y="770857"/>
            <a:ext cx="515685" cy="5156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Google Shape;151;p4"/>
          <p:cNvSpPr txBox="1"/>
          <p:nvPr/>
        </p:nvSpPr>
        <p:spPr>
          <a:xfrm>
            <a:off x="842900" y="841057"/>
            <a:ext cx="3057900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40000"/>
              </a:lnSpc>
              <a:defRPr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守護台灣的歐巴桑</a:t>
            </a:r>
          </a:p>
        </p:txBody>
      </p:sp>
      <p:sp>
        <p:nvSpPr>
          <p:cNvPr id="174" name="Google Shape;153;p4"/>
          <p:cNvSpPr/>
          <p:nvPr/>
        </p:nvSpPr>
        <p:spPr>
          <a:xfrm>
            <a:off x="0" y="1663997"/>
            <a:ext cx="18288119" cy="8579044"/>
          </a:xfrm>
          <a:prstGeom prst="rect">
            <a:avLst/>
          </a:prstGeom>
          <a:solidFill>
            <a:srgbClr val="FFFFFF">
              <a:alpha val="70588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Google Shape;156;p4"/>
          <p:cNvSpPr/>
          <p:nvPr/>
        </p:nvSpPr>
        <p:spPr>
          <a:xfrm>
            <a:off x="136249" y="2077812"/>
            <a:ext cx="10085315" cy="3443192"/>
          </a:xfrm>
          <a:prstGeom prst="rect">
            <a:avLst/>
          </a:prstGeom>
          <a:solidFill>
            <a:srgbClr val="EFE5CF">
              <a:alpha val="7254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6" name="Google Shape;158;p4"/>
          <p:cNvSpPr txBox="1"/>
          <p:nvPr/>
        </p:nvSpPr>
        <p:spPr>
          <a:xfrm>
            <a:off x="4035166" y="2276032"/>
            <a:ext cx="4153801" cy="3775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人權立國，</a:t>
            </a:r>
          </a:p>
          <a:p>
            <a:pPr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推動社會公平、</a:t>
            </a:r>
          </a:p>
          <a:p>
            <a:pPr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轉型正義、</a:t>
            </a:r>
          </a:p>
          <a:p>
            <a:pPr>
              <a:defRPr sz="3500">
                <a:latin typeface="Calibri"/>
                <a:ea typeface="Calibri"/>
                <a:cs typeface="Calibri"/>
                <a:sym typeface="Calibri"/>
              </a:defRPr>
            </a:pPr>
            <a:r>
              <a:t>環境永續的社會。</a:t>
            </a:r>
          </a:p>
          <a:p>
            <a:endParaRPr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59;p4"/>
          <p:cNvSpPr/>
          <p:nvPr/>
        </p:nvSpPr>
        <p:spPr>
          <a:xfrm>
            <a:off x="1119502" y="2541171"/>
            <a:ext cx="2516449" cy="25164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Google Shape;161;p4"/>
          <p:cNvSpPr/>
          <p:nvPr/>
        </p:nvSpPr>
        <p:spPr>
          <a:xfrm>
            <a:off x="136249" y="5862462"/>
            <a:ext cx="10085315" cy="3744583"/>
          </a:xfrm>
          <a:prstGeom prst="rect">
            <a:avLst/>
          </a:prstGeom>
          <a:solidFill>
            <a:srgbClr val="EFE5CF">
              <a:alpha val="64705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Google Shape;163;p4"/>
          <p:cNvSpPr txBox="1"/>
          <p:nvPr/>
        </p:nvSpPr>
        <p:spPr>
          <a:xfrm>
            <a:off x="4035166" y="5017780"/>
            <a:ext cx="8274602" cy="492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262333"/>
              </a:lnSpc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64111"/>
              </a:lnSpc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39992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培育小民參政，</a:t>
            </a:r>
          </a:p>
          <a:p>
            <a:pPr>
              <a:lnSpc>
                <a:spcPct val="139992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降低在制度及經濟條件上的門檻，</a:t>
            </a:r>
          </a:p>
          <a:p>
            <a:pPr>
              <a:lnSpc>
                <a:spcPct val="139992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走出參政平權及性別平權的道路，</a:t>
            </a:r>
          </a:p>
          <a:p>
            <a:pPr>
              <a:lnSpc>
                <a:spcPct val="139992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關懷弱勢、公民參與及平等式資本的發展，</a:t>
            </a:r>
          </a:p>
          <a:p>
            <a:pPr>
              <a:lnSpc>
                <a:spcPct val="139992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看見彼此的處境，</a:t>
            </a:r>
          </a:p>
          <a:p>
            <a:pPr>
              <a:lnSpc>
                <a:spcPct val="139992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pPr>
            <a:r>
              <a:t>守護我們共同的台灣</a:t>
            </a:r>
          </a:p>
        </p:txBody>
      </p:sp>
      <p:sp>
        <p:nvSpPr>
          <p:cNvPr id="180" name="Google Shape;165;p4"/>
          <p:cNvSpPr/>
          <p:nvPr/>
        </p:nvSpPr>
        <p:spPr>
          <a:xfrm>
            <a:off x="10487349" y="4527472"/>
            <a:ext cx="7351598" cy="4379960"/>
          </a:xfrm>
          <a:prstGeom prst="rect">
            <a:avLst/>
          </a:prstGeom>
          <a:solidFill>
            <a:srgbClr val="EFE5CF">
              <a:alpha val="56862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Google Shape;167;p4"/>
          <p:cNvSpPr/>
          <p:nvPr/>
        </p:nvSpPr>
        <p:spPr>
          <a:xfrm>
            <a:off x="10487349" y="4523549"/>
            <a:ext cx="129301" cy="4325101"/>
          </a:xfrm>
          <a:prstGeom prst="rect">
            <a:avLst/>
          </a:prstGeom>
          <a:solidFill>
            <a:srgbClr val="2F7B4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2" name="Google Shape;168;p4"/>
          <p:cNvSpPr txBox="1"/>
          <p:nvPr/>
        </p:nvSpPr>
        <p:spPr>
          <a:xfrm>
            <a:off x="12894639" y="1015644"/>
            <a:ext cx="37546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40025"/>
              </a:lnSpc>
              <a:defRPr sz="2300" b="1">
                <a:solidFill>
                  <a:srgbClr val="EFE5C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千萬要支持、千萬來支持</a:t>
            </a:r>
          </a:p>
        </p:txBody>
      </p:sp>
      <p:sp>
        <p:nvSpPr>
          <p:cNvPr id="183" name="Google Shape;169;p4"/>
          <p:cNvSpPr txBox="1"/>
          <p:nvPr/>
        </p:nvSpPr>
        <p:spPr>
          <a:xfrm>
            <a:off x="1806225" y="2725193"/>
            <a:ext cx="114300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39977"/>
              </a:lnSpc>
              <a:defRPr sz="4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願景</a:t>
            </a:r>
          </a:p>
        </p:txBody>
      </p:sp>
      <p:grpSp>
        <p:nvGrpSpPr>
          <p:cNvPr id="186" name="Google Shape;170;p4"/>
          <p:cNvGrpSpPr/>
          <p:nvPr/>
        </p:nvGrpSpPr>
        <p:grpSpPr>
          <a:xfrm>
            <a:off x="1119502" y="6332127"/>
            <a:ext cx="2516451" cy="2516450"/>
            <a:chOff x="0" y="0"/>
            <a:chExt cx="2516450" cy="2516448"/>
          </a:xfrm>
        </p:grpSpPr>
        <p:sp>
          <p:nvSpPr>
            <p:cNvPr id="184" name="Google Shape;171;p4"/>
            <p:cNvSpPr/>
            <p:nvPr/>
          </p:nvSpPr>
          <p:spPr>
            <a:xfrm>
              <a:off x="0" y="0"/>
              <a:ext cx="2516451" cy="2516449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Google Shape;172;p4"/>
            <p:cNvSpPr txBox="1"/>
            <p:nvPr/>
          </p:nvSpPr>
          <p:spPr>
            <a:xfrm>
              <a:off x="686724" y="256442"/>
              <a:ext cx="1143001" cy="80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139977"/>
                </a:lnSpc>
                <a:defRPr sz="45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使命</a:t>
              </a:r>
            </a:p>
          </p:txBody>
        </p:sp>
      </p:grpSp>
      <p:sp>
        <p:nvSpPr>
          <p:cNvPr id="187" name="Google Shape;173;p4"/>
          <p:cNvSpPr txBox="1"/>
          <p:nvPr/>
        </p:nvSpPr>
        <p:spPr>
          <a:xfrm>
            <a:off x="10922658" y="4523547"/>
            <a:ext cx="12772611" cy="4708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sz="5300">
                <a:latin typeface="Calibri"/>
                <a:ea typeface="Calibri"/>
                <a:cs typeface="Calibri"/>
                <a:sym typeface="Calibri"/>
              </a:defRPr>
            </a:pPr>
            <a:r>
              <a:t>從一個個平凡家庭</a:t>
            </a:r>
          </a:p>
          <a:p>
            <a:pPr>
              <a:lnSpc>
                <a:spcPct val="120000"/>
              </a:lnSpc>
              <a:defRPr sz="5300">
                <a:latin typeface="Calibri"/>
                <a:ea typeface="Calibri"/>
                <a:cs typeface="Calibri"/>
                <a:sym typeface="Calibri"/>
              </a:defRPr>
            </a:pPr>
            <a:r>
              <a:t>走出來的歐巴桑，</a:t>
            </a:r>
          </a:p>
          <a:p>
            <a:pPr>
              <a:lnSpc>
                <a:spcPct val="120000"/>
              </a:lnSpc>
              <a:defRPr sz="5300">
                <a:latin typeface="Calibri"/>
                <a:ea typeface="Calibri"/>
                <a:cs typeface="Calibri"/>
                <a:sym typeface="Calibri"/>
              </a:defRPr>
            </a:pPr>
            <a:r>
              <a:t>團結起來，</a:t>
            </a:r>
          </a:p>
          <a:p>
            <a:pPr>
              <a:lnSpc>
                <a:spcPct val="120000"/>
              </a:lnSpc>
              <a:defRPr sz="5300">
                <a:latin typeface="Calibri"/>
                <a:ea typeface="Calibri"/>
                <a:cs typeface="Calibri"/>
                <a:sym typeface="Calibri"/>
              </a:defRPr>
            </a:pPr>
            <a:r>
              <a:t>懷抱著對台灣的夢想！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自訂</PresentationFormat>
  <Paragraphs>41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FNU LNU</cp:lastModifiedBy>
  <cp:revision>1</cp:revision>
  <dcterms:modified xsi:type="dcterms:W3CDTF">2023-11-10T03:13:18Z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2023-11-10T03:13:18Z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cef914ac-a98d-48eb-bca1-8addeb29edd2</vt:lpwstr>
  </property>
  <property fmtid="{D5CDD505-2E9C-101B-9397-08002B2CF9AE}" pid="7" name="MSIP_Label_defa4170-0d19-0005-0004-bc88714345d2_ActionId">
    <vt:lpwstr>839e8ed4-2ee1-4c4b-b844-714c2c2ed9db</vt:lpwstr>
  </property>
  <property fmtid="{D5CDD505-2E9C-101B-9397-08002B2CF9AE}" pid="8" name="MSIP_Label_defa4170-0d19-0005-0004-bc88714345d2_ContentBits">
    <vt:lpwstr>0</vt:lpwstr>
  </property>
</Properties>
</file>